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976"/>
  </p:normalViewPr>
  <p:slideViewPr>
    <p:cSldViewPr snapToGrid="0" snapToObjects="1">
      <p:cViewPr varScale="1">
        <p:scale>
          <a:sx n="116" d="100"/>
          <a:sy n="116" d="100"/>
        </p:scale>
        <p:origin x="41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2/26/21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2/26/21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2/26/21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2/26/21</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5125305" y="1488985"/>
            <a:ext cx="6264350" cy="169685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118447" y="4351687"/>
            <a:ext cx="6265588" cy="17040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2/26/21</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2/26/21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2/26/21</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2/26/21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2/26/21</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2/26/21</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6ED98C-055F-754C-A331-EB7DD9A54EB5}"/>
              </a:ext>
            </a:extLst>
          </p:cNvPr>
          <p:cNvSpPr>
            <a:spLocks noGrp="1"/>
          </p:cNvSpPr>
          <p:nvPr>
            <p:ph type="ctrTitle"/>
          </p:nvPr>
        </p:nvSpPr>
        <p:spPr/>
        <p:txBody>
          <a:bodyPr/>
          <a:lstStyle/>
          <a:p>
            <a:r>
              <a:rPr lang="it-IT" u="sng" dirty="0">
                <a:solidFill>
                  <a:schemeClr val="tx1"/>
                </a:solidFill>
              </a:rPr>
              <a:t>KU KLUX KLAN</a:t>
            </a:r>
          </a:p>
        </p:txBody>
      </p:sp>
      <p:sp>
        <p:nvSpPr>
          <p:cNvPr id="3" name="Sottotitolo 2">
            <a:extLst>
              <a:ext uri="{FF2B5EF4-FFF2-40B4-BE49-F238E27FC236}">
                <a16:creationId xmlns:a16="http://schemas.microsoft.com/office/drawing/2014/main" id="{E6FF076A-65B0-2B48-8115-C85FEADAB32B}"/>
              </a:ext>
            </a:extLst>
          </p:cNvPr>
          <p:cNvSpPr>
            <a:spLocks noGrp="1"/>
          </p:cNvSpPr>
          <p:nvPr>
            <p:ph type="subTitle" idx="1"/>
          </p:nvPr>
        </p:nvSpPr>
        <p:spPr/>
        <p:txBody>
          <a:bodyPr/>
          <a:lstStyle/>
          <a:p>
            <a:r>
              <a:rPr lang="it-IT" dirty="0"/>
              <a:t>Dagli anni ’20 in poi…</a:t>
            </a:r>
          </a:p>
        </p:txBody>
      </p:sp>
    </p:spTree>
    <p:extLst>
      <p:ext uri="{BB962C8B-B14F-4D97-AF65-F5344CB8AC3E}">
        <p14:creationId xmlns:p14="http://schemas.microsoft.com/office/powerpoint/2010/main" val="461474554"/>
      </p:ext>
    </p:extLst>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E0877F-2285-744B-8F98-1C8AC1572146}"/>
              </a:ext>
            </a:extLst>
          </p:cNvPr>
          <p:cNvSpPr>
            <a:spLocks noGrp="1"/>
          </p:cNvSpPr>
          <p:nvPr>
            <p:ph type="title"/>
          </p:nvPr>
        </p:nvSpPr>
        <p:spPr/>
        <p:txBody>
          <a:bodyPr/>
          <a:lstStyle/>
          <a:p>
            <a:r>
              <a:rPr lang="it-IT" dirty="0"/>
              <a:t>INTRODUZIONE</a:t>
            </a:r>
          </a:p>
        </p:txBody>
      </p:sp>
      <p:sp>
        <p:nvSpPr>
          <p:cNvPr id="3" name="Segnaposto contenuto 2">
            <a:extLst>
              <a:ext uri="{FF2B5EF4-FFF2-40B4-BE49-F238E27FC236}">
                <a16:creationId xmlns:a16="http://schemas.microsoft.com/office/drawing/2014/main" id="{B2834D02-B973-6248-B393-0792C2EA1736}"/>
              </a:ext>
            </a:extLst>
          </p:cNvPr>
          <p:cNvSpPr>
            <a:spLocks noGrp="1"/>
          </p:cNvSpPr>
          <p:nvPr>
            <p:ph idx="1"/>
          </p:nvPr>
        </p:nvSpPr>
        <p:spPr/>
        <p:txBody>
          <a:bodyPr/>
          <a:lstStyle/>
          <a:p>
            <a:r>
              <a:rPr lang="it-IT" b="1" dirty="0"/>
              <a:t>Ku Klux Klan, abbreviato KKK,</a:t>
            </a:r>
            <a:r>
              <a:rPr lang="it-IT" dirty="0"/>
              <a:t> è il nome utilizzato da diverse organizzazioni segrete esistenti negli Stati Uniti d’America a partire dall’800, con finalità politiche e terroristiche a contenuti razzisti e che propugnano la superiorità della supposta</a:t>
            </a:r>
            <a:r>
              <a:rPr lang="it-IT" baseline="30000" dirty="0"/>
              <a:t> ‘’</a:t>
            </a:r>
            <a:r>
              <a:rPr lang="it-IT" dirty="0"/>
              <a:t>razza bianca’’.</a:t>
            </a:r>
          </a:p>
          <a:p>
            <a:pPr marL="0" indent="0">
              <a:buNone/>
            </a:pPr>
            <a:r>
              <a:rPr lang="it-IT" dirty="0"/>
              <a:t>Si distinguono tre fasi:</a:t>
            </a:r>
          </a:p>
          <a:p>
            <a:r>
              <a:rPr lang="it-IT" dirty="0"/>
              <a:t> una prima dal 1865 al 1874 come confraternita di ex militari dell'esercito degli Stati Confederati d’America</a:t>
            </a:r>
          </a:p>
          <a:p>
            <a:r>
              <a:rPr lang="it-IT" dirty="0"/>
              <a:t> una seconda dal 1915 al 1944, in cui il movimento ha assunto la fisionomia che consideriamo tipica</a:t>
            </a:r>
          </a:p>
          <a:p>
            <a:r>
              <a:rPr lang="it-IT" dirty="0"/>
              <a:t> una terza dal secondo dopoguerra, caratterizzato dalla grande frammentazione del movimento in una miriade di piccole organizzazioni fra loro ufficialmente scollegate.</a:t>
            </a:r>
          </a:p>
        </p:txBody>
      </p:sp>
    </p:spTree>
    <p:extLst>
      <p:ext uri="{BB962C8B-B14F-4D97-AF65-F5344CB8AC3E}">
        <p14:creationId xmlns:p14="http://schemas.microsoft.com/office/powerpoint/2010/main" val="4077892615"/>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5ABA4357-75EF-9C43-9348-A420429A7F75}"/>
              </a:ext>
            </a:extLst>
          </p:cNvPr>
          <p:cNvPicPr>
            <a:picLocks noChangeAspect="1"/>
          </p:cNvPicPr>
          <p:nvPr/>
        </p:nvPicPr>
        <p:blipFill>
          <a:blip r:embed="rId2">
            <a:alphaModFix/>
            <a:extLst>
              <a:ext uri="{BEBA8EAE-BF5A-486C-A8C5-ECC9F3942E4B}">
                <a14:imgProps xmlns:a14="http://schemas.microsoft.com/office/drawing/2010/main">
                  <a14:imgLayer r:embed="rId3">
                    <a14:imgEffect>
                      <a14:brightnessContrast bright="40000" contrast="-40000"/>
                    </a14:imgEffect>
                  </a14:imgLayer>
                </a14:imgProps>
              </a:ext>
            </a:extLst>
          </a:blip>
          <a:stretch>
            <a:fillRect/>
          </a:stretch>
        </p:blipFill>
        <p:spPr>
          <a:xfrm>
            <a:off x="0" y="-1504"/>
            <a:ext cx="4968607" cy="6858001"/>
          </a:xfrm>
          <a:prstGeom prst="rect">
            <a:avLst/>
          </a:prstGeom>
        </p:spPr>
      </p:pic>
      <p:sp>
        <p:nvSpPr>
          <p:cNvPr id="3" name="Segnaposto contenuto 2">
            <a:extLst>
              <a:ext uri="{FF2B5EF4-FFF2-40B4-BE49-F238E27FC236}">
                <a16:creationId xmlns:a16="http://schemas.microsoft.com/office/drawing/2014/main" id="{45DFE7BC-D0DF-B148-9E15-A7544828304B}"/>
              </a:ext>
            </a:extLst>
          </p:cNvPr>
          <p:cNvSpPr>
            <a:spLocks noGrp="1"/>
          </p:cNvSpPr>
          <p:nvPr>
            <p:ph idx="1"/>
          </p:nvPr>
        </p:nvSpPr>
        <p:spPr>
          <a:xfrm>
            <a:off x="5118447" y="538782"/>
            <a:ext cx="6281873" cy="5248622"/>
          </a:xfrm>
        </p:spPr>
        <p:txBody>
          <a:bodyPr/>
          <a:lstStyle/>
          <a:p>
            <a:pPr marL="0" indent="0" algn="ctr">
              <a:buNone/>
            </a:pPr>
            <a:r>
              <a:rPr lang="it-IT" sz="3200" dirty="0"/>
              <a:t>IL MOMENTO DI UCCIDERE</a:t>
            </a:r>
          </a:p>
          <a:p>
            <a:pPr marL="0" indent="0" algn="ctr">
              <a:buNone/>
            </a:pPr>
            <a:endParaRPr lang="it-IT" dirty="0"/>
          </a:p>
          <a:p>
            <a:r>
              <a:rPr lang="it-IT" dirty="0"/>
              <a:t>Film del 1996 tratto dal libro omonimo di John Grisham</a:t>
            </a:r>
          </a:p>
          <a:p>
            <a:pPr marL="0" indent="0">
              <a:buNone/>
            </a:pPr>
            <a:r>
              <a:rPr lang="it-IT" dirty="0"/>
              <a:t>Una bambina nera viene violentata da due ragazzi bianchi che poi tentano di ucciderla. Vengono subito catturati ma il padre della bambina, per vendetta, ma anche per il timore che una giuria bianca possa scarcerarli, li uccide all'interno del tribunale.</a:t>
            </a:r>
          </a:p>
          <a:p>
            <a:pPr marL="0" indent="0">
              <a:buNone/>
            </a:pPr>
            <a:r>
              <a:rPr lang="it-IT" dirty="0"/>
              <a:t> Il film dopo queste fasi iniziali affronta il delicato lavoro dell'avvocato che difenderà il padre assassino. L'esito del processo sembra scontato e la tensione aumenta fino al verdetto finale che assolverà il padre.</a:t>
            </a:r>
          </a:p>
          <a:p>
            <a:r>
              <a:rPr lang="it-IT" dirty="0"/>
              <a:t>»…Ora immaginate che sia bianca»</a:t>
            </a:r>
          </a:p>
        </p:txBody>
      </p:sp>
    </p:spTree>
    <p:extLst>
      <p:ext uri="{BB962C8B-B14F-4D97-AF65-F5344CB8AC3E}">
        <p14:creationId xmlns:p14="http://schemas.microsoft.com/office/powerpoint/2010/main" val="390728167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A50721-B040-7B4D-A511-2D765B44414A}"/>
              </a:ext>
            </a:extLst>
          </p:cNvPr>
          <p:cNvSpPr>
            <a:spLocks noGrp="1"/>
          </p:cNvSpPr>
          <p:nvPr>
            <p:ph type="title"/>
          </p:nvPr>
        </p:nvSpPr>
        <p:spPr/>
        <p:txBody>
          <a:bodyPr/>
          <a:lstStyle/>
          <a:p>
            <a:r>
              <a:rPr lang="it-IT" dirty="0"/>
              <a:t>IL RAZZISMO OGGI</a:t>
            </a:r>
          </a:p>
        </p:txBody>
      </p:sp>
      <p:sp>
        <p:nvSpPr>
          <p:cNvPr id="3" name="Segnaposto contenuto 2">
            <a:extLst>
              <a:ext uri="{FF2B5EF4-FFF2-40B4-BE49-F238E27FC236}">
                <a16:creationId xmlns:a16="http://schemas.microsoft.com/office/drawing/2014/main" id="{3E86594E-C87D-6945-BB38-CC11AC492F64}"/>
              </a:ext>
            </a:extLst>
          </p:cNvPr>
          <p:cNvSpPr>
            <a:spLocks noGrp="1"/>
          </p:cNvSpPr>
          <p:nvPr>
            <p:ph idx="1"/>
          </p:nvPr>
        </p:nvSpPr>
        <p:spPr/>
        <p:txBody>
          <a:bodyPr/>
          <a:lstStyle/>
          <a:p>
            <a:r>
              <a:rPr lang="it-IT" dirty="0"/>
              <a:t>145 incendi sono stati appiccati dolosamente nelle chiese nere del profondo Sud (anni ‘90)</a:t>
            </a:r>
          </a:p>
          <a:p>
            <a:r>
              <a:rPr lang="it-IT" dirty="0"/>
              <a:t>Massacro di Charleston (2015)</a:t>
            </a:r>
          </a:p>
          <a:p>
            <a:r>
              <a:rPr lang="it-IT" dirty="0"/>
              <a:t>Omicidio George Floyd (2020)</a:t>
            </a:r>
          </a:p>
        </p:txBody>
      </p:sp>
    </p:spTree>
    <p:extLst>
      <p:ext uri="{BB962C8B-B14F-4D97-AF65-F5344CB8AC3E}">
        <p14:creationId xmlns:p14="http://schemas.microsoft.com/office/powerpoint/2010/main" val="350792698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6ED98C-055F-754C-A331-EB7DD9A54EB5}"/>
              </a:ext>
            </a:extLst>
          </p:cNvPr>
          <p:cNvSpPr>
            <a:spLocks noGrp="1"/>
          </p:cNvSpPr>
          <p:nvPr>
            <p:ph type="ctrTitle"/>
          </p:nvPr>
        </p:nvSpPr>
        <p:spPr/>
        <p:txBody>
          <a:bodyPr/>
          <a:lstStyle/>
          <a:p>
            <a:r>
              <a:rPr lang="it-IT" u="sng" dirty="0">
                <a:solidFill>
                  <a:schemeClr val="tx1"/>
                </a:solidFill>
              </a:rPr>
              <a:t>PROIBIZIONISMO</a:t>
            </a:r>
          </a:p>
        </p:txBody>
      </p:sp>
      <p:sp>
        <p:nvSpPr>
          <p:cNvPr id="3" name="Sottotitolo 2">
            <a:extLst>
              <a:ext uri="{FF2B5EF4-FFF2-40B4-BE49-F238E27FC236}">
                <a16:creationId xmlns:a16="http://schemas.microsoft.com/office/drawing/2014/main" id="{E6FF076A-65B0-2B48-8115-C85FEADAB32B}"/>
              </a:ext>
            </a:extLst>
          </p:cNvPr>
          <p:cNvSpPr>
            <a:spLocks noGrp="1"/>
          </p:cNvSpPr>
          <p:nvPr>
            <p:ph type="subTitle" idx="1"/>
          </p:nvPr>
        </p:nvSpPr>
        <p:spPr/>
        <p:txBody>
          <a:bodyPr/>
          <a:lstStyle/>
          <a:p>
            <a:r>
              <a:rPr lang="it-IT" dirty="0"/>
              <a:t>Dal ‘20 al ‘33</a:t>
            </a:r>
          </a:p>
        </p:txBody>
      </p:sp>
    </p:spTree>
    <p:extLst>
      <p:ext uri="{BB962C8B-B14F-4D97-AF65-F5344CB8AC3E}">
        <p14:creationId xmlns:p14="http://schemas.microsoft.com/office/powerpoint/2010/main" val="231687288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ADD652-68BE-4E43-91FC-CA8C52C56F97}"/>
              </a:ext>
            </a:extLst>
          </p:cNvPr>
          <p:cNvSpPr>
            <a:spLocks noGrp="1"/>
          </p:cNvSpPr>
          <p:nvPr>
            <p:ph type="title"/>
          </p:nvPr>
        </p:nvSpPr>
        <p:spPr/>
        <p:txBody>
          <a:bodyPr/>
          <a:lstStyle/>
          <a:p>
            <a:r>
              <a:rPr lang="it-IT" dirty="0"/>
              <a:t>INTRODUZIONE</a:t>
            </a:r>
          </a:p>
        </p:txBody>
      </p:sp>
      <p:sp>
        <p:nvSpPr>
          <p:cNvPr id="3" name="Segnaposto contenuto 2">
            <a:extLst>
              <a:ext uri="{FF2B5EF4-FFF2-40B4-BE49-F238E27FC236}">
                <a16:creationId xmlns:a16="http://schemas.microsoft.com/office/drawing/2014/main" id="{6041C421-4999-EC43-A7C0-51BAF168CE8A}"/>
              </a:ext>
            </a:extLst>
          </p:cNvPr>
          <p:cNvSpPr>
            <a:spLocks noGrp="1"/>
          </p:cNvSpPr>
          <p:nvPr>
            <p:ph idx="1"/>
          </p:nvPr>
        </p:nvSpPr>
        <p:spPr/>
        <p:txBody>
          <a:bodyPr>
            <a:normAutofit fontScale="92500" lnSpcReduction="10000"/>
          </a:bodyPr>
          <a:lstStyle/>
          <a:p>
            <a:endParaRPr lang="it-IT" dirty="0"/>
          </a:p>
          <a:p>
            <a:r>
              <a:rPr lang="it-IT" dirty="0"/>
              <a:t>Con il termine </a:t>
            </a:r>
            <a:r>
              <a:rPr lang="it-IT" b="1" dirty="0"/>
              <a:t>proibizionismo</a:t>
            </a:r>
            <a:r>
              <a:rPr lang="it-IT" dirty="0"/>
              <a:t> s'intende il periodo fra il 1920 e il 1933 in cui negli Stati Uniti d’America venne sancito il bando sulla fabbricazione, vendita, importazione e trasporto di alcool.</a:t>
            </a:r>
          </a:p>
          <a:p>
            <a:pPr marL="0" indent="0">
              <a:buNone/>
            </a:pPr>
            <a:r>
              <a:rPr lang="it-IT" dirty="0"/>
              <a:t>Cause:</a:t>
            </a:r>
          </a:p>
          <a:p>
            <a:r>
              <a:rPr lang="it-IT" dirty="0"/>
              <a:t>Culturali</a:t>
            </a:r>
          </a:p>
          <a:p>
            <a:r>
              <a:rPr lang="it-IT" dirty="0"/>
              <a:t>Sociali</a:t>
            </a:r>
          </a:p>
          <a:p>
            <a:r>
              <a:rPr lang="it-IT" dirty="0"/>
              <a:t>Religiose</a:t>
            </a:r>
          </a:p>
          <a:p>
            <a:pPr marL="0" indent="0">
              <a:buNone/>
            </a:pPr>
            <a:r>
              <a:rPr lang="it-IT" dirty="0"/>
              <a:t>Conseguenze principali:</a:t>
            </a:r>
          </a:p>
          <a:p>
            <a:r>
              <a:rPr lang="it-IT" dirty="0"/>
              <a:t>Gangsterismo</a:t>
            </a:r>
          </a:p>
          <a:p>
            <a:r>
              <a:rPr lang="it-IT" dirty="0"/>
              <a:t>Fabbricazione illegale</a:t>
            </a:r>
          </a:p>
          <a:p>
            <a:r>
              <a:rPr lang="it-IT" dirty="0"/>
              <a:t>Vendita e </a:t>
            </a:r>
            <a:r>
              <a:rPr lang="it-IT"/>
              <a:t>consumo illegale</a:t>
            </a:r>
            <a:endParaRPr lang="it-IT" dirty="0"/>
          </a:p>
        </p:txBody>
      </p:sp>
    </p:spTree>
    <p:extLst>
      <p:ext uri="{BB962C8B-B14F-4D97-AF65-F5344CB8AC3E}">
        <p14:creationId xmlns:p14="http://schemas.microsoft.com/office/powerpoint/2010/main" val="3654608556"/>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2425AC-3185-5E4C-BEB9-88CED54A9DF5}"/>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9CFF334D-6492-F649-AC10-1D52A60031BE}"/>
              </a:ext>
            </a:extLst>
          </p:cNvPr>
          <p:cNvSpPr>
            <a:spLocks noGrp="1"/>
          </p:cNvSpPr>
          <p:nvPr>
            <p:ph idx="1"/>
          </p:nvPr>
        </p:nvSpPr>
        <p:spPr>
          <a:xfrm>
            <a:off x="5404885" y="571832"/>
            <a:ext cx="6281873" cy="5248622"/>
          </a:xfrm>
        </p:spPr>
        <p:txBody>
          <a:bodyPr/>
          <a:lstStyle/>
          <a:p>
            <a:pPr marL="0" indent="0" algn="ctr">
              <a:buNone/>
            </a:pPr>
            <a:r>
              <a:rPr lang="it-IT" dirty="0"/>
              <a:t>GLI INTOCCABILI</a:t>
            </a:r>
          </a:p>
          <a:p>
            <a:r>
              <a:rPr lang="it-IT" dirty="0"/>
              <a:t>Film del 1987 diretto da Brian de Palma e vincitore dell’oscar come miglior attore non protagonista</a:t>
            </a:r>
          </a:p>
          <a:p>
            <a:r>
              <a:rPr lang="it-IT" dirty="0"/>
              <a:t>Il film è incentrato sull’indagine portata nel 1931 da questo gruppo dell’FBI, detti intoccabili, per l’arresto del boss mafioso Al Capone a Chicago, fino alla condanna di quest’ultimo per evasione fiscale.</a:t>
            </a:r>
          </a:p>
          <a:p>
            <a:r>
              <a:rPr lang="it-IT" dirty="0"/>
              <a:t>Giornalista:  ‘’Cosa farà una volta finito il proibizionismo?’’</a:t>
            </a:r>
          </a:p>
          <a:p>
            <a:pPr marL="0" indent="0">
              <a:buNone/>
            </a:pPr>
            <a:r>
              <a:rPr lang="it-IT" dirty="0"/>
              <a:t>    Eliot Ness:  ‘’Mi farò un bicchierino’’ </a:t>
            </a:r>
          </a:p>
          <a:p>
            <a:endParaRPr lang="it-IT" dirty="0"/>
          </a:p>
        </p:txBody>
      </p:sp>
      <p:pic>
        <p:nvPicPr>
          <p:cNvPr id="5" name="Immagine 4">
            <a:extLst>
              <a:ext uri="{FF2B5EF4-FFF2-40B4-BE49-F238E27FC236}">
                <a16:creationId xmlns:a16="http://schemas.microsoft.com/office/drawing/2014/main" id="{8C36BAC1-CAFD-8C4A-B6E1-77D95CD81D1C}"/>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Effect>
                      <a14:brightnessContrast bright="20000" contrast="-40000"/>
                    </a14:imgEffect>
                  </a14:imgLayer>
                </a14:imgProps>
              </a:ext>
            </a:extLst>
          </a:blip>
          <a:stretch>
            <a:fillRect/>
          </a:stretch>
        </p:blipFill>
        <p:spPr>
          <a:xfrm>
            <a:off x="0" y="0"/>
            <a:ext cx="5307904" cy="6858000"/>
          </a:xfrm>
          <a:prstGeom prst="rect">
            <a:avLst/>
          </a:prstGeom>
        </p:spPr>
      </p:pic>
    </p:spTree>
    <p:extLst>
      <p:ext uri="{BB962C8B-B14F-4D97-AF65-F5344CB8AC3E}">
        <p14:creationId xmlns:p14="http://schemas.microsoft.com/office/powerpoint/2010/main" val="561278188"/>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3220A9-E85E-0344-96F0-12CEDA164E45}"/>
              </a:ext>
            </a:extLst>
          </p:cNvPr>
          <p:cNvSpPr>
            <a:spLocks noGrp="1"/>
          </p:cNvSpPr>
          <p:nvPr>
            <p:ph type="title"/>
          </p:nvPr>
        </p:nvSpPr>
        <p:spPr>
          <a:xfrm>
            <a:off x="791680" y="2327891"/>
            <a:ext cx="3716420" cy="2456442"/>
          </a:xfrm>
        </p:spPr>
        <p:txBody>
          <a:bodyPr/>
          <a:lstStyle/>
          <a:p>
            <a:r>
              <a:rPr lang="it-IT" dirty="0"/>
              <a:t>IL PROIBIZIONISMO OGGI</a:t>
            </a:r>
          </a:p>
        </p:txBody>
      </p:sp>
      <p:sp>
        <p:nvSpPr>
          <p:cNvPr id="3" name="Segnaposto contenuto 2">
            <a:extLst>
              <a:ext uri="{FF2B5EF4-FFF2-40B4-BE49-F238E27FC236}">
                <a16:creationId xmlns:a16="http://schemas.microsoft.com/office/drawing/2014/main" id="{E42D4784-BACA-884F-B68C-C9AC3B2D08B9}"/>
              </a:ext>
            </a:extLst>
          </p:cNvPr>
          <p:cNvSpPr>
            <a:spLocks noGrp="1"/>
          </p:cNvSpPr>
          <p:nvPr>
            <p:ph idx="1"/>
          </p:nvPr>
        </p:nvSpPr>
        <p:spPr/>
        <p:txBody>
          <a:bodyPr/>
          <a:lstStyle/>
          <a:p>
            <a:r>
              <a:rPr lang="it-IT" dirty="0"/>
              <a:t>Oggi viene definito proibizionismo il divieto di consumo e vendita in molti paesi dell’uso di sostanze stupefacenti come la cannabis.</a:t>
            </a:r>
          </a:p>
          <a:p>
            <a:pPr marL="0" indent="0">
              <a:buNone/>
            </a:pPr>
            <a:r>
              <a:rPr lang="it-IT" dirty="0"/>
              <a:t>I "proibizionismi" possono essere generalmente distinti in due tipologie: </a:t>
            </a:r>
          </a:p>
          <a:p>
            <a:r>
              <a:rPr lang="it-IT" dirty="0"/>
              <a:t>quelli più blandi, che proibiscono solo la vendita e il traffico della sostanza considerata illecita</a:t>
            </a:r>
          </a:p>
          <a:p>
            <a:r>
              <a:rPr lang="it-IT" dirty="0"/>
              <a:t>quelli a regime di tolleranza zero dove anche il semplice consumo è sanzionato, amministrativamente o penalmente.</a:t>
            </a:r>
          </a:p>
        </p:txBody>
      </p:sp>
    </p:spTree>
    <p:extLst>
      <p:ext uri="{BB962C8B-B14F-4D97-AF65-F5344CB8AC3E}">
        <p14:creationId xmlns:p14="http://schemas.microsoft.com/office/powerpoint/2010/main" val="1932665292"/>
      </p:ext>
    </p:extLst>
  </p:cSld>
  <p:clrMapOvr>
    <a:masterClrMapping/>
  </p:clrMapOvr>
  <p:transition spd="slow">
    <p:cover/>
  </p:transition>
</p:sld>
</file>

<file path=ppt/theme/theme1.xml><?xml version="1.0" encoding="utf-8"?>
<a:theme xmlns:a="http://schemas.openxmlformats.org/drawingml/2006/main" name="Atlante">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Atlante</Template>
  <TotalTime>72</TotalTime>
  <Words>453</Words>
  <Application>Microsoft Macintosh PowerPoint</Application>
  <PresentationFormat>Widescreen</PresentationFormat>
  <Paragraphs>41</Paragraphs>
  <Slides>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Calibri Light</vt:lpstr>
      <vt:lpstr>Rockwell</vt:lpstr>
      <vt:lpstr>Wingdings</vt:lpstr>
      <vt:lpstr>Atlante</vt:lpstr>
      <vt:lpstr>KU KLUX KLAN</vt:lpstr>
      <vt:lpstr>INTRODUZIONE</vt:lpstr>
      <vt:lpstr>Presentazione standard di PowerPoint</vt:lpstr>
      <vt:lpstr>IL RAZZISMO OGGI</vt:lpstr>
      <vt:lpstr>PROIBIZIONISMO</vt:lpstr>
      <vt:lpstr>INTRODUZIONE</vt:lpstr>
      <vt:lpstr>Presentazione standard di PowerPoint</vt:lpstr>
      <vt:lpstr>IL PROIBIZIONISMO OGGI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 KLUX KLAN</dc:title>
  <dc:creator>tedesco erlippe</dc:creator>
  <cp:lastModifiedBy>tedesco erlippe</cp:lastModifiedBy>
  <cp:revision>8</cp:revision>
  <dcterms:created xsi:type="dcterms:W3CDTF">2021-02-25T13:55:32Z</dcterms:created>
  <dcterms:modified xsi:type="dcterms:W3CDTF">2021-02-26T19:28:31Z</dcterms:modified>
</cp:coreProperties>
</file>